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64" r:id="rId5"/>
    <p:sldId id="266" r:id="rId6"/>
    <p:sldId id="267" r:id="rId7"/>
    <p:sldId id="273" r:id="rId8"/>
    <p:sldId id="268" r:id="rId9"/>
    <p:sldId id="274" r:id="rId10"/>
    <p:sldId id="276" r:id="rId11"/>
    <p:sldId id="269" r:id="rId12"/>
    <p:sldId id="270" r:id="rId13"/>
    <p:sldId id="281" r:id="rId14"/>
    <p:sldId id="283" r:id="rId15"/>
    <p:sldId id="280" r:id="rId16"/>
    <p:sldId id="279" r:id="rId17"/>
    <p:sldId id="265" r:id="rId18"/>
    <p:sldId id="271" r:id="rId19"/>
    <p:sldId id="282" r:id="rId20"/>
    <p:sldId id="277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157" autoAdjust="0"/>
  </p:normalViewPr>
  <p:slideViewPr>
    <p:cSldViewPr snapToGrid="0" snapToObjects="1">
      <p:cViewPr varScale="1">
        <p:scale>
          <a:sx n="63" d="100"/>
          <a:sy n="63" d="100"/>
        </p:scale>
        <p:origin x="-1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701B9-664D-E84F-9647-24935BD3042C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5D7B5-3164-CC47-A489-D51BB0F7D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37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103F2-7D93-7D40-A56E-5BB13C9E7B48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A6072-E70D-684F-B903-34E526302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7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A6072-E70D-684F-B903-34E526302A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8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A6072-E70D-684F-B903-34E526302A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A6072-E70D-684F-B903-34E526302A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6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12852"/>
            <a:ext cx="8915400" cy="2127891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100" b="1" i="1" dirty="0" smtClean="0">
                <a:solidFill>
                  <a:srgbClr val="FFFFFF"/>
                </a:solidFill>
              </a:rPr>
              <a:t/>
            </a:r>
            <a:br>
              <a:rPr lang="en-US" sz="3100" b="1" i="1" dirty="0" smtClean="0">
                <a:solidFill>
                  <a:srgbClr val="FFFFFF"/>
                </a:solidFill>
              </a:rPr>
            </a:br>
            <a:r>
              <a:rPr lang="en-US" sz="3100" b="1" i="1" dirty="0">
                <a:solidFill>
                  <a:srgbClr val="FFFFFF"/>
                </a:solidFill>
              </a:rPr>
              <a:t/>
            </a:r>
            <a:br>
              <a:rPr lang="en-US" sz="3100" b="1" i="1" dirty="0">
                <a:solidFill>
                  <a:srgbClr val="FFFFFF"/>
                </a:solidFill>
              </a:rPr>
            </a:br>
            <a:r>
              <a:rPr lang="en-US" sz="3300" b="1" i="1" dirty="0" smtClean="0">
                <a:solidFill>
                  <a:srgbClr val="FFFFFF"/>
                </a:solidFill>
              </a:rPr>
              <a:t>Transparency</a:t>
            </a:r>
            <a:r>
              <a:rPr lang="en-US" sz="3300" b="1" i="1" dirty="0">
                <a:solidFill>
                  <a:srgbClr val="FFFFFF"/>
                </a:solidFill>
              </a:rPr>
              <a:t>, Accountability &amp; Trust: </a:t>
            </a:r>
            <a:br>
              <a:rPr lang="en-US" sz="3300" b="1" i="1" dirty="0">
                <a:solidFill>
                  <a:srgbClr val="FFFFFF"/>
                </a:solidFill>
              </a:rPr>
            </a:br>
            <a:r>
              <a:rPr lang="en-US" sz="3300" i="1" dirty="0">
                <a:solidFill>
                  <a:srgbClr val="FFFFFF"/>
                </a:solidFill>
              </a:rPr>
              <a:t>Examining the Public’s Evolving Relationship with Parliamentary Ethics Laws in Canada</a:t>
            </a:r>
            <a:br>
              <a:rPr lang="en-US" sz="3300" i="1" dirty="0">
                <a:solidFill>
                  <a:srgbClr val="FFFFFF"/>
                </a:solidFill>
              </a:rPr>
            </a:br>
            <a:r>
              <a:rPr lang="en-US" i="1" dirty="0">
                <a:solidFill>
                  <a:srgbClr val="FFFFFF"/>
                </a:solidFill>
              </a:rPr>
              <a:t/>
            </a:r>
            <a:br>
              <a:rPr lang="en-US" i="1" dirty="0">
                <a:solidFill>
                  <a:srgbClr val="FFFFFF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31035"/>
            <a:ext cx="8001000" cy="3426965"/>
          </a:xfrm>
        </p:spPr>
        <p:txBody>
          <a:bodyPr>
            <a:normAutofit/>
          </a:bodyPr>
          <a:lstStyle/>
          <a:p>
            <a:endParaRPr lang="en-US" sz="2400" b="1" dirty="0" smtClean="0"/>
          </a:p>
          <a:p>
            <a:endParaRPr lang="en-US" sz="2400" b="1" dirty="0" smtClean="0"/>
          </a:p>
          <a:p>
            <a:pPr algn="r">
              <a:spcBef>
                <a:spcPts val="800"/>
              </a:spcBef>
            </a:pPr>
            <a:r>
              <a:rPr lang="en-US" sz="3000" b="1" dirty="0" smtClean="0">
                <a:latin typeface="Bookman Old Style"/>
                <a:cs typeface="Bookman Old Style"/>
              </a:rPr>
              <a:t>Ian Stedman</a:t>
            </a:r>
            <a:endParaRPr lang="en-US" sz="3000" b="1" dirty="0">
              <a:latin typeface="Bookman Old Style"/>
              <a:cs typeface="Bookman Old Style"/>
            </a:endParaRPr>
          </a:p>
          <a:p>
            <a:pPr algn="r">
              <a:spcBef>
                <a:spcPts val="800"/>
              </a:spcBef>
            </a:pPr>
            <a:r>
              <a:rPr lang="en-US" sz="2200" dirty="0" smtClean="0">
                <a:latin typeface="Avenir Book"/>
                <a:cs typeface="Avenir Book"/>
              </a:rPr>
              <a:t>Lawyer and PhD Candidate, </a:t>
            </a:r>
          </a:p>
          <a:p>
            <a:pPr algn="r">
              <a:spcBef>
                <a:spcPts val="800"/>
              </a:spcBef>
            </a:pPr>
            <a:r>
              <a:rPr lang="en-US" sz="2200" dirty="0" err="1" smtClean="0">
                <a:latin typeface="Avenir Book"/>
                <a:cs typeface="Avenir Book"/>
              </a:rPr>
              <a:t>Osgoode</a:t>
            </a:r>
            <a:r>
              <a:rPr lang="en-US" sz="2200" dirty="0" smtClean="0">
                <a:latin typeface="Avenir Book"/>
                <a:cs typeface="Avenir Book"/>
              </a:rPr>
              <a:t> </a:t>
            </a:r>
            <a:r>
              <a:rPr lang="en-US" sz="2200" dirty="0">
                <a:latin typeface="Avenir Book"/>
                <a:cs typeface="Avenir Book"/>
              </a:rPr>
              <a:t>Hall Law School</a:t>
            </a:r>
          </a:p>
          <a:p>
            <a:pPr algn="r">
              <a:spcBef>
                <a:spcPts val="800"/>
              </a:spcBef>
            </a:pPr>
            <a:r>
              <a:rPr lang="en-US" sz="2200" dirty="0" err="1">
                <a:latin typeface="Avenir Book"/>
                <a:cs typeface="Avenir Book"/>
              </a:rPr>
              <a:t>ianstedman@</a:t>
            </a:r>
            <a:r>
              <a:rPr lang="en-US" sz="2200" dirty="0" err="1" smtClean="0">
                <a:latin typeface="Avenir Book"/>
                <a:cs typeface="Avenir Book"/>
              </a:rPr>
              <a:t>osgoode.yorku.ca</a:t>
            </a:r>
            <a:endParaRPr lang="en-US" sz="2200" dirty="0" smtClean="0">
              <a:latin typeface="Avenir Book"/>
              <a:cs typeface="Avenir Book"/>
            </a:endParaRPr>
          </a:p>
          <a:p>
            <a:pPr algn="r">
              <a:spcBef>
                <a:spcPts val="80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2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5 at 9.09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526"/>
            <a:ext cx="9144000" cy="509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9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7372"/>
            <a:ext cx="9144000" cy="9144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en-CA" dirty="0" smtClean="0">
                <a:cs typeface="Bookman Old Style"/>
              </a:rPr>
              <a:t> WHAT IS THE TREND?</a:t>
            </a:r>
            <a:endParaRPr lang="en-CA" dirty="0">
              <a:cs typeface="Bookman Old Sty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4154" y="1637705"/>
            <a:ext cx="7878172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smtClean="0">
                <a:latin typeface="Bookman Old Style"/>
                <a:cs typeface="Bookman Old Style"/>
              </a:rPr>
              <a:t>Vacation: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2600" dirty="0" smtClean="0">
                <a:latin typeface="Bookman Old Style"/>
                <a:cs typeface="Bookman Old Style"/>
              </a:rPr>
              <a:t>Why wasn’t</a:t>
            </a:r>
            <a:r>
              <a:rPr lang="en-US" sz="2600" dirty="0">
                <a:latin typeface="Bookman Old Style"/>
                <a:cs typeface="Bookman Old Style"/>
              </a:rPr>
              <a:t> </a:t>
            </a:r>
            <a:r>
              <a:rPr lang="en-US" sz="2600" dirty="0" smtClean="0">
                <a:latin typeface="Bookman Old Style"/>
                <a:cs typeface="Bookman Old Style"/>
              </a:rPr>
              <a:t>the trip cleared with COIEC?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2600" dirty="0" smtClean="0">
                <a:latin typeface="Bookman Old Style"/>
                <a:cs typeface="Bookman Old Style"/>
              </a:rPr>
              <a:t>Why did you take a helicopter ride?</a:t>
            </a:r>
          </a:p>
          <a:p>
            <a:pPr marL="342900" indent="-342900">
              <a:spcAft>
                <a:spcPts val="1400"/>
              </a:spcAft>
              <a:buAutoNum type="arabicPeriod"/>
            </a:pPr>
            <a:r>
              <a:rPr lang="en-US" sz="2600" dirty="0" smtClean="0">
                <a:latin typeface="Bookman Old Style"/>
                <a:cs typeface="Bookman Old Style"/>
              </a:rPr>
              <a:t>“</a:t>
            </a:r>
            <a:r>
              <a:rPr lang="is-IS" sz="2600" dirty="0" smtClean="0">
                <a:latin typeface="Bookman Old Style"/>
                <a:cs typeface="Bookman Old Style"/>
              </a:rPr>
              <a:t>…</a:t>
            </a:r>
            <a:r>
              <a:rPr lang="en-US" sz="2600" dirty="0" smtClean="0">
                <a:latin typeface="Bookman Old Style"/>
                <a:cs typeface="Bookman Old Style"/>
              </a:rPr>
              <a:t>I </a:t>
            </a:r>
            <a:r>
              <a:rPr lang="en-US" sz="2600" dirty="0">
                <a:latin typeface="Bookman Old Style"/>
                <a:cs typeface="Bookman Old Style"/>
              </a:rPr>
              <a:t>look forward to answering any questions she may have.</a:t>
            </a:r>
            <a:r>
              <a:rPr lang="en-US" sz="2600" dirty="0" smtClean="0">
                <a:latin typeface="Bookman Old Style"/>
                <a:cs typeface="Bookman Old Style"/>
              </a:rPr>
              <a:t>” Is the COIEC (who you renewed) now serving as the public’s proxy?</a:t>
            </a:r>
            <a:endParaRPr lang="en-US" sz="2600" dirty="0">
              <a:latin typeface="Bookman Old Style"/>
              <a:cs typeface="Bookman Old Style"/>
            </a:endParaRPr>
          </a:p>
          <a:p>
            <a:r>
              <a:rPr lang="en-US" sz="2600" u="sng" dirty="0" smtClean="0">
                <a:latin typeface="Bookman Old Style"/>
                <a:cs typeface="Bookman Old Style"/>
              </a:rPr>
              <a:t>Fundraising: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2600" dirty="0" smtClean="0">
                <a:latin typeface="Bookman Old Style"/>
                <a:cs typeface="Bookman Old Style"/>
              </a:rPr>
              <a:t>Who is there?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2600" dirty="0" smtClean="0">
                <a:latin typeface="Bookman Old Style"/>
                <a:cs typeface="Bookman Old Style"/>
              </a:rPr>
              <a:t>What are you talking about?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2600" dirty="0" smtClean="0">
                <a:latin typeface="Bookman Old Style"/>
                <a:cs typeface="Bookman Old Style"/>
              </a:rPr>
              <a:t>Do they have business with the government?</a:t>
            </a:r>
          </a:p>
          <a:p>
            <a:pPr marL="342900" indent="-342900">
              <a:buAutoNum type="arabicPeriod"/>
            </a:pPr>
            <a:endParaRPr lang="en-US" sz="2600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3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4533"/>
            <a:ext cx="9144000" cy="9144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400" dirty="0" smtClean="0"/>
              <a:t>OVERSIGHT 2.0</a:t>
            </a:r>
            <a:endParaRPr lang="en-US" sz="3400" dirty="0"/>
          </a:p>
        </p:txBody>
      </p:sp>
      <p:sp>
        <p:nvSpPr>
          <p:cNvPr id="3" name="TextBox 2"/>
          <p:cNvSpPr txBox="1"/>
          <p:nvPr/>
        </p:nvSpPr>
        <p:spPr>
          <a:xfrm>
            <a:off x="1104364" y="1456718"/>
            <a:ext cx="7818274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CA" dirty="0"/>
          </a:p>
          <a:p>
            <a:pPr marL="342900" indent="-342900">
              <a:spcAft>
                <a:spcPts val="2000"/>
              </a:spcAft>
              <a:buFont typeface="Arial"/>
              <a:buChar char="•"/>
            </a:pPr>
            <a:r>
              <a:rPr lang="en-US" sz="2600" dirty="0" smtClean="0">
                <a:latin typeface="Bookman Old Style"/>
                <a:cs typeface="Bookman Old Style"/>
              </a:rPr>
              <a:t>Social media.</a:t>
            </a:r>
          </a:p>
          <a:p>
            <a:pPr marL="342900" indent="-342900">
              <a:spcAft>
                <a:spcPts val="2000"/>
              </a:spcAft>
              <a:buFont typeface="Arial"/>
              <a:buChar char="•"/>
            </a:pPr>
            <a:r>
              <a:rPr lang="en-US" sz="2600" dirty="0" smtClean="0">
                <a:latin typeface="Bookman Old Style"/>
                <a:cs typeface="Bookman Old Style"/>
              </a:rPr>
              <a:t>Access to information.</a:t>
            </a:r>
          </a:p>
          <a:p>
            <a:pPr marL="342900" indent="-342900">
              <a:spcAft>
                <a:spcPts val="2000"/>
              </a:spcAft>
              <a:buFont typeface="Arial"/>
              <a:buChar char="•"/>
            </a:pPr>
            <a:r>
              <a:rPr lang="en-US" sz="2600" dirty="0" smtClean="0">
                <a:latin typeface="Bookman Old Style"/>
                <a:cs typeface="Bookman Old Style"/>
              </a:rPr>
              <a:t>Online activism.</a:t>
            </a:r>
          </a:p>
          <a:p>
            <a:pPr marL="342900" indent="-342900">
              <a:spcAft>
                <a:spcPts val="2000"/>
              </a:spcAft>
              <a:buFont typeface="Arial"/>
              <a:buChar char="•"/>
            </a:pPr>
            <a:r>
              <a:rPr lang="en-US" sz="2600" dirty="0" smtClean="0">
                <a:latin typeface="Bookman Old Style"/>
                <a:cs typeface="Bookman Old Style"/>
              </a:rPr>
              <a:t>Accessible and engaged experts.</a:t>
            </a:r>
          </a:p>
          <a:p>
            <a:pPr marL="342900" indent="-342900">
              <a:spcAft>
                <a:spcPts val="2000"/>
              </a:spcAft>
              <a:buFont typeface="Arial"/>
              <a:buChar char="•"/>
            </a:pPr>
            <a:r>
              <a:rPr lang="en-US" sz="2600" dirty="0" smtClean="0">
                <a:latin typeface="Bookman Old Style"/>
                <a:cs typeface="Bookman Old Style"/>
              </a:rPr>
              <a:t>Journalism is changing.</a:t>
            </a:r>
          </a:p>
          <a:p>
            <a:pPr marL="342900" indent="-342900">
              <a:spcAft>
                <a:spcPts val="2000"/>
              </a:spcAft>
              <a:buFont typeface="Arial"/>
              <a:buChar char="•"/>
            </a:pPr>
            <a:r>
              <a:rPr lang="en-US" sz="2600" dirty="0" smtClean="0">
                <a:latin typeface="Bookman Old Style"/>
                <a:cs typeface="Bookman Old Style"/>
              </a:rPr>
              <a:t>Public </a:t>
            </a:r>
            <a:r>
              <a:rPr lang="en-US" sz="2600" dirty="0">
                <a:latin typeface="Bookman Old Style"/>
                <a:cs typeface="Bookman Old Style"/>
              </a:rPr>
              <a:t>opinion </a:t>
            </a:r>
            <a:r>
              <a:rPr lang="en-US" sz="2600" dirty="0" smtClean="0">
                <a:latin typeface="Bookman Old Style"/>
                <a:cs typeface="Bookman Old Style"/>
              </a:rPr>
              <a:t>doesn’t wait </a:t>
            </a:r>
            <a:r>
              <a:rPr lang="en-US" sz="2600" dirty="0">
                <a:latin typeface="Bookman Old Style"/>
                <a:cs typeface="Bookman Old Style"/>
              </a:rPr>
              <a:t>for the </a:t>
            </a:r>
            <a:r>
              <a:rPr lang="en-US" sz="2600" dirty="0" smtClean="0">
                <a:latin typeface="Bookman Old Style"/>
                <a:cs typeface="Bookman Old Style"/>
              </a:rPr>
              <a:t>appointed commissioner’s opinion. </a:t>
            </a:r>
            <a:endParaRPr lang="en-US" sz="2600" dirty="0">
              <a:latin typeface="Bookman Old Style"/>
              <a:cs typeface="Bookman Old Style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sz="2400" dirty="0">
              <a:latin typeface="Bookman Old Style"/>
              <a:cs typeface="Bookman Old Style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3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5 at 3.38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3" y="230899"/>
            <a:ext cx="85217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7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695"/>
            <a:ext cx="8913813" cy="9144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KIM CAMPBELL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5539" y="1514834"/>
            <a:ext cx="7818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CA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25723" y="2528754"/>
            <a:ext cx="614019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atin typeface="Bookman Old Style"/>
                <a:cs typeface="Bookman Old Style"/>
              </a:rPr>
              <a:t>“Journalism </a:t>
            </a:r>
            <a:r>
              <a:rPr lang="en-US" sz="2600" dirty="0">
                <a:latin typeface="Bookman Old Style"/>
                <a:cs typeface="Bookman Old Style"/>
              </a:rPr>
              <a:t>also serves as a conduit for the findings of academic research to the public, creating an accessible bridge between the deep research of scholars and issues and interests of the public." </a:t>
            </a:r>
          </a:p>
        </p:txBody>
      </p:sp>
    </p:spTree>
    <p:extLst>
      <p:ext uri="{BB962C8B-B14F-4D97-AF65-F5344CB8AC3E}">
        <p14:creationId xmlns:p14="http://schemas.microsoft.com/office/powerpoint/2010/main" val="350468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5 at 9.19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3" y="0"/>
            <a:ext cx="7549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16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3 at 9.59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9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1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695"/>
            <a:ext cx="8913813" cy="9144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GOVERNMENT RESPONSE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5539" y="1673567"/>
            <a:ext cx="781827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CA" dirty="0" smtClean="0"/>
          </a:p>
          <a:p>
            <a:pPr marL="342900" indent="-342900">
              <a:spcAft>
                <a:spcPts val="2000"/>
              </a:spcAft>
              <a:buFont typeface="Arial"/>
              <a:buChar char="•"/>
            </a:pPr>
            <a:r>
              <a:rPr lang="en-US" sz="2600" dirty="0" smtClean="0">
                <a:latin typeface="Bookman Old Style"/>
                <a:cs typeface="Bookman Old Style"/>
              </a:rPr>
              <a:t>Election promises</a:t>
            </a:r>
          </a:p>
          <a:p>
            <a:pPr marL="342900" indent="-342900">
              <a:spcAft>
                <a:spcPts val="2000"/>
              </a:spcAft>
              <a:buFont typeface="Arial"/>
              <a:buChar char="•"/>
            </a:pPr>
            <a:r>
              <a:rPr lang="en-US" sz="2600" dirty="0" smtClean="0">
                <a:latin typeface="Bookman Old Style"/>
                <a:cs typeface="Bookman Old Style"/>
              </a:rPr>
              <a:t>Open Government Partnership</a:t>
            </a:r>
          </a:p>
          <a:p>
            <a:pPr marL="342900" indent="-342900">
              <a:spcAft>
                <a:spcPts val="2000"/>
              </a:spcAft>
              <a:buFont typeface="Arial"/>
              <a:buChar char="•"/>
            </a:pPr>
            <a:r>
              <a:rPr lang="en-US" sz="2600" dirty="0" smtClean="0">
                <a:latin typeface="Bookman Old Style"/>
                <a:cs typeface="Bookman Old Style"/>
              </a:rPr>
              <a:t>Action Plan on Open Government 2016 says that </a:t>
            </a:r>
            <a:r>
              <a:rPr lang="en-CA" sz="2600" dirty="0">
                <a:latin typeface="Bookman Old Style"/>
                <a:cs typeface="Bookman Old Style"/>
              </a:rPr>
              <a:t>g</a:t>
            </a:r>
            <a:r>
              <a:rPr lang="en-CA" sz="2600" dirty="0" smtClean="0">
                <a:latin typeface="Bookman Old Style"/>
                <a:cs typeface="Bookman Old Style"/>
              </a:rPr>
              <a:t>overnment </a:t>
            </a:r>
            <a:r>
              <a:rPr lang="en-CA" sz="2600" dirty="0">
                <a:latin typeface="Bookman Old Style"/>
                <a:cs typeface="Bookman Old Style"/>
              </a:rPr>
              <a:t>will </a:t>
            </a:r>
            <a:r>
              <a:rPr lang="en-CA" sz="2600" dirty="0" smtClean="0">
                <a:latin typeface="Bookman Old Style"/>
                <a:cs typeface="Bookman Old Style"/>
              </a:rPr>
              <a:t>“</a:t>
            </a:r>
            <a:r>
              <a:rPr lang="en-CA" sz="2600" dirty="0">
                <a:latin typeface="Bookman Old Style"/>
                <a:cs typeface="Bookman Old Style"/>
              </a:rPr>
              <a:t>[f]</a:t>
            </a:r>
            <a:r>
              <a:rPr lang="en-CA" sz="2600" dirty="0" err="1">
                <a:latin typeface="Bookman Old Style"/>
                <a:cs typeface="Bookman Old Style"/>
              </a:rPr>
              <a:t>oster</a:t>
            </a:r>
            <a:r>
              <a:rPr lang="en-CA" sz="2600" dirty="0">
                <a:latin typeface="Bookman Old Style"/>
                <a:cs typeface="Bookman Old Style"/>
              </a:rPr>
              <a:t> enhanced citizen participation through greater collaboration and co-creation with the public and stakeholders within and across government initiatives”. </a:t>
            </a:r>
            <a:endParaRPr lang="en-US" sz="2600" dirty="0" smtClean="0">
              <a:latin typeface="Bookman Old Style"/>
              <a:cs typeface="Bookman Old Style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500"/>
            <a:ext cx="9144000" cy="9144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400" dirty="0" smtClean="0"/>
              <a:t>GUIDELINES FOR CABINET</a:t>
            </a:r>
            <a:endParaRPr lang="en-US" sz="3400" dirty="0"/>
          </a:p>
        </p:txBody>
      </p:sp>
      <p:sp>
        <p:nvSpPr>
          <p:cNvPr id="3" name="TextBox 2"/>
          <p:cNvSpPr txBox="1"/>
          <p:nvPr/>
        </p:nvSpPr>
        <p:spPr>
          <a:xfrm>
            <a:off x="709253" y="2094927"/>
            <a:ext cx="781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8537" y="1931617"/>
            <a:ext cx="7098657" cy="3262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Bookman Old Style"/>
              <a:cs typeface="Bookman Old Style"/>
            </a:endParaRPr>
          </a:p>
          <a:p>
            <a:r>
              <a:rPr lang="en-US" sz="2600" b="1" dirty="0" smtClean="0">
                <a:latin typeface="Bookman Old Style"/>
                <a:cs typeface="Bookman Old Style"/>
              </a:rPr>
              <a:t>Ministerial </a:t>
            </a:r>
            <a:r>
              <a:rPr lang="en-US" sz="2600" b="1" dirty="0">
                <a:latin typeface="Bookman Old Style"/>
                <a:cs typeface="Bookman Old Style"/>
              </a:rPr>
              <a:t>Conduct: </a:t>
            </a:r>
            <a:r>
              <a:rPr lang="en-US" sz="2600" dirty="0">
                <a:latin typeface="Bookman Old Style"/>
                <a:cs typeface="Bookman Old Style"/>
              </a:rPr>
              <a:t>Cabinet ministers “have an obligation to perform their official duties and arrange their private affairs in a manner that will bear the closest public scrutiny. This obligation is not fully discharged merely by acting within the law.”</a:t>
            </a:r>
            <a:endParaRPr lang="en-CA" sz="26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13400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5272" y="2247557"/>
            <a:ext cx="4268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Ethics watchdog revives investigation into Nigel Wright’s secret $90,000 payment to Mike Duffy – The National Post, 2016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70720"/>
            <a:ext cx="9144000" cy="9300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1188720" tIns="45720" rIns="27432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WHY SO MANY “SCANDALS”?</a:t>
            </a:r>
            <a:endParaRPr lang="en-US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172279" y="2407022"/>
            <a:ext cx="8811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“</a:t>
            </a:r>
            <a:r>
              <a:rPr lang="en-US" sz="2000" b="1" i="1" dirty="0" smtClean="0"/>
              <a:t>Cash-for-access organizers sought payments that exceeded federal contribution limits” </a:t>
            </a:r>
            <a:r>
              <a:rPr lang="en-US" sz="2000" dirty="0" smtClean="0"/>
              <a:t>– The Globe and Mail, 2017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7002" y="3281042"/>
            <a:ext cx="8542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“Canada’s </a:t>
            </a:r>
            <a:r>
              <a:rPr lang="en-US" sz="2000" b="1" dirty="0"/>
              <a:t>Trudeau faces ethics probe over Bahamas </a:t>
            </a:r>
            <a:r>
              <a:rPr lang="en-US" sz="2000" b="1" dirty="0" smtClean="0"/>
              <a:t>trip”</a:t>
            </a:r>
          </a:p>
          <a:p>
            <a:pPr algn="ctr"/>
            <a:r>
              <a:rPr lang="en-US" sz="2000" b="1" dirty="0" smtClean="0"/>
              <a:t> </a:t>
            </a:r>
            <a:r>
              <a:rPr lang="en-US" sz="2000" dirty="0" smtClean="0"/>
              <a:t>– The Japan Times, 2017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47362" y="4253577"/>
            <a:ext cx="7834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“Rona </a:t>
            </a:r>
            <a:r>
              <a:rPr lang="en-US" sz="2000" b="1" i="1" dirty="0"/>
              <a:t>Ambrose was vacationing on billionaire’s yacht during Justin Trudeau vacation </a:t>
            </a:r>
            <a:r>
              <a:rPr lang="en-US" sz="2000" b="1" i="1" dirty="0" smtClean="0"/>
              <a:t>scandal” </a:t>
            </a:r>
            <a:r>
              <a:rPr lang="en-US" sz="2000" b="1" dirty="0" smtClean="0"/>
              <a:t>– </a:t>
            </a:r>
            <a:r>
              <a:rPr lang="en-US" sz="2000" dirty="0" smtClean="0"/>
              <a:t>National Post, 2017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002" y="5238726"/>
            <a:ext cx="8209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0000"/>
                </a:solidFill>
              </a:rPr>
              <a:t>“NDP </a:t>
            </a:r>
            <a:r>
              <a:rPr lang="en-US" sz="2000" b="1" i="1" dirty="0">
                <a:solidFill>
                  <a:srgbClr val="000000"/>
                </a:solidFill>
              </a:rPr>
              <a:t>asks election watchdogs to probe Liberal donation </a:t>
            </a:r>
            <a:r>
              <a:rPr lang="en-US" sz="2000" b="1" i="1" dirty="0" smtClean="0">
                <a:solidFill>
                  <a:srgbClr val="000000"/>
                </a:solidFill>
              </a:rPr>
              <a:t>reports” </a:t>
            </a:r>
            <a:r>
              <a:rPr lang="en-US" sz="2000" dirty="0" smtClean="0">
                <a:solidFill>
                  <a:srgbClr val="000000"/>
                </a:solidFill>
              </a:rPr>
              <a:t>– The Globe and Mail, 2017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002" y="4961463"/>
            <a:ext cx="3452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Crown drops Senate expense charges against Patrick </a:t>
            </a:r>
            <a:r>
              <a:rPr lang="en-US" sz="1600" i="1" dirty="0" err="1" smtClean="0">
                <a:solidFill>
                  <a:srgbClr val="FF0000"/>
                </a:solidFill>
              </a:rPr>
              <a:t>Brazeau</a:t>
            </a:r>
            <a:r>
              <a:rPr lang="en-US" sz="1600" i="1" dirty="0" smtClean="0">
                <a:solidFill>
                  <a:srgbClr val="FF0000"/>
                </a:solidFill>
              </a:rPr>
              <a:t>- </a:t>
            </a:r>
            <a:r>
              <a:rPr lang="en-US" sz="1600" i="1" dirty="0" err="1" smtClean="0">
                <a:solidFill>
                  <a:srgbClr val="FF0000"/>
                </a:solidFill>
              </a:rPr>
              <a:t>CityNews</a:t>
            </a:r>
            <a:r>
              <a:rPr lang="en-US" sz="1600" i="1" dirty="0" smtClean="0">
                <a:solidFill>
                  <a:srgbClr val="FF0000"/>
                </a:solidFill>
              </a:rPr>
              <a:t>, 2016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56667" y="5531113"/>
            <a:ext cx="415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Retired Senator Mac </a:t>
            </a:r>
            <a:r>
              <a:rPr lang="en-US" sz="1600" dirty="0" err="1" smtClean="0">
                <a:solidFill>
                  <a:srgbClr val="FF0000"/>
                </a:solidFill>
              </a:rPr>
              <a:t>Harb</a:t>
            </a:r>
            <a:r>
              <a:rPr lang="en-US" sz="1600" dirty="0" smtClean="0">
                <a:solidFill>
                  <a:srgbClr val="FF0000"/>
                </a:solidFill>
              </a:rPr>
              <a:t> won't face criminal trial over expenses – CBC News, 2016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945631"/>
            <a:ext cx="55801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RCMP investigation into Pamela </a:t>
            </a:r>
            <a:r>
              <a:rPr lang="en-US" sz="1600" dirty="0" err="1">
                <a:solidFill>
                  <a:srgbClr val="FF0000"/>
                </a:solidFill>
              </a:rPr>
              <a:t>Wallin's</a:t>
            </a:r>
            <a:r>
              <a:rPr lang="en-US" sz="1600" dirty="0">
                <a:solidFill>
                  <a:srgbClr val="FF0000"/>
                </a:solidFill>
              </a:rPr>
              <a:t> expenses handed to </a:t>
            </a:r>
            <a:r>
              <a:rPr lang="en-US" sz="1600" dirty="0" smtClean="0">
                <a:solidFill>
                  <a:srgbClr val="FF0000"/>
                </a:solidFill>
              </a:rPr>
              <a:t>Crown – CTV News, 2015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6667" y="3114908"/>
            <a:ext cx="4242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“More </a:t>
            </a:r>
            <a:r>
              <a:rPr lang="en-US" sz="1600" dirty="0">
                <a:solidFill>
                  <a:srgbClr val="FF0000"/>
                </a:solidFill>
              </a:rPr>
              <a:t>Liberals reimburse moving expenses following top aides’ </a:t>
            </a:r>
            <a:r>
              <a:rPr lang="en-US" sz="1600" dirty="0" smtClean="0">
                <a:solidFill>
                  <a:srgbClr val="FF0000"/>
                </a:solidFill>
              </a:rPr>
              <a:t>apology”- The Star, 2016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29994" y="4976957"/>
            <a:ext cx="55536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Finley broke rules to fund project submitted by Ottawa rabbi, ethics boss says – Ottawa Citizen, 2015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4267201" y="3801890"/>
            <a:ext cx="47165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Ethics commissioner says former Tory policy adviser broke conflict </a:t>
            </a:r>
            <a:r>
              <a:rPr lang="en-US" sz="1600" dirty="0" smtClean="0">
                <a:solidFill>
                  <a:srgbClr val="FF0000"/>
                </a:solidFill>
              </a:rPr>
              <a:t>rules – CBC News, 2015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696" y="5792460"/>
            <a:ext cx="3471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Liberal MP Kate Young's letter to the CRTC was improper: ethics </a:t>
            </a:r>
            <a:r>
              <a:rPr lang="en-US" sz="1600" dirty="0" smtClean="0">
                <a:solidFill>
                  <a:srgbClr val="FF0000"/>
                </a:solidFill>
              </a:rPr>
              <a:t>commissioner, </a:t>
            </a:r>
            <a:r>
              <a:rPr lang="en-US" sz="1600" dirty="0" err="1" smtClean="0">
                <a:solidFill>
                  <a:srgbClr val="FF0000"/>
                </a:solidFill>
              </a:rPr>
              <a:t>MetroNews</a:t>
            </a:r>
            <a:r>
              <a:rPr lang="en-US" sz="1600" dirty="0" smtClean="0">
                <a:solidFill>
                  <a:srgbClr val="FF0000"/>
                </a:solidFill>
              </a:rPr>
              <a:t>, 2016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002" y="3845395"/>
            <a:ext cx="4299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Parm</a:t>
            </a:r>
            <a:r>
              <a:rPr lang="en-US" sz="1600" dirty="0">
                <a:solidFill>
                  <a:srgbClr val="FF0000"/>
                </a:solidFill>
              </a:rPr>
              <a:t> Gill, Conservative Candidate, Investigated By Elections </a:t>
            </a:r>
            <a:r>
              <a:rPr lang="en-US" sz="1600" dirty="0" smtClean="0">
                <a:solidFill>
                  <a:srgbClr val="FF0000"/>
                </a:solidFill>
              </a:rPr>
              <a:t>Commissioner, The Huffington Post, 2015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0800000" flipV="1">
            <a:off x="0" y="2247557"/>
            <a:ext cx="55033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 $486 Ethics Complaint Puts Ottawa in Pre-Election Lobby </a:t>
            </a:r>
            <a:r>
              <a:rPr lang="en-US" sz="1600" dirty="0" smtClean="0">
                <a:solidFill>
                  <a:srgbClr val="FF0000"/>
                </a:solidFill>
              </a:rPr>
              <a:t>Chill, Bloomberg, 2015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88070" y="1909003"/>
            <a:ext cx="6511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Duffy trial reveals ethics gap in </a:t>
            </a:r>
            <a:r>
              <a:rPr lang="en-US" sz="1600" dirty="0" smtClean="0">
                <a:solidFill>
                  <a:srgbClr val="FF0000"/>
                </a:solidFill>
              </a:rPr>
              <a:t>PMO, The Chronicle Herald, 2015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0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2069"/>
            <a:ext cx="8915400" cy="9144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7712" y="1610923"/>
            <a:ext cx="8586288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CA" sz="2400" dirty="0" smtClean="0">
                <a:latin typeface="Bookman Old Style"/>
                <a:cs typeface="Bookman Old Style"/>
              </a:rPr>
              <a:t>1</a:t>
            </a:r>
            <a:r>
              <a:rPr lang="en-CA" sz="2600" dirty="0" smtClean="0">
                <a:latin typeface="Bookman Old Style"/>
                <a:cs typeface="Bookman Old Style"/>
              </a:rPr>
              <a:t>.  History of the Rules</a:t>
            </a:r>
          </a:p>
          <a:p>
            <a:pPr>
              <a:spcAft>
                <a:spcPts val="800"/>
              </a:spcAft>
            </a:pPr>
            <a:r>
              <a:rPr lang="en-CA" sz="2600" dirty="0" smtClean="0">
                <a:latin typeface="Bookman Old Style"/>
                <a:cs typeface="Bookman Old Style"/>
              </a:rPr>
              <a:t>2.  Transparency </a:t>
            </a:r>
            <a:r>
              <a:rPr lang="en-CA" sz="2600" dirty="0">
                <a:latin typeface="Bookman Old Style"/>
                <a:cs typeface="Bookman Old Style"/>
              </a:rPr>
              <a:t>&amp; </a:t>
            </a:r>
            <a:r>
              <a:rPr lang="en-CA" sz="2600" dirty="0" smtClean="0">
                <a:latin typeface="Bookman Old Style"/>
                <a:cs typeface="Bookman Old Style"/>
              </a:rPr>
              <a:t>Accountability</a:t>
            </a:r>
          </a:p>
          <a:p>
            <a:pPr>
              <a:spcAft>
                <a:spcPts val="800"/>
              </a:spcAft>
            </a:pPr>
            <a:r>
              <a:rPr lang="en-CA" sz="2600" dirty="0" smtClean="0">
                <a:latin typeface="Bookman Old Style"/>
                <a:cs typeface="Bookman Old Style"/>
              </a:rPr>
              <a:t>3.  </a:t>
            </a:r>
            <a:r>
              <a:rPr lang="en-CA" sz="2600" dirty="0">
                <a:latin typeface="Bookman Old Style"/>
                <a:cs typeface="Bookman Old Style"/>
              </a:rPr>
              <a:t>Conflict of Interest and Ethics </a:t>
            </a:r>
            <a:r>
              <a:rPr lang="en-CA" sz="2600" dirty="0" smtClean="0">
                <a:latin typeface="Bookman Old Style"/>
                <a:cs typeface="Bookman Old Style"/>
              </a:rPr>
              <a:t>	Commissioner</a:t>
            </a:r>
          </a:p>
          <a:p>
            <a:pPr>
              <a:spcAft>
                <a:spcPts val="800"/>
              </a:spcAft>
            </a:pPr>
            <a:r>
              <a:rPr lang="en-CA" sz="2600" dirty="0" smtClean="0">
                <a:latin typeface="Bookman Old Style"/>
                <a:cs typeface="Bookman Old Style"/>
              </a:rPr>
              <a:t>4</a:t>
            </a:r>
            <a:r>
              <a:rPr lang="en-CA" sz="2600" dirty="0">
                <a:latin typeface="Bookman Old Style"/>
                <a:cs typeface="Bookman Old Style"/>
              </a:rPr>
              <a:t>. </a:t>
            </a:r>
            <a:r>
              <a:rPr lang="en-CA" sz="2600" dirty="0" smtClean="0">
                <a:latin typeface="Bookman Old Style"/>
                <a:cs typeface="Bookman Old Style"/>
              </a:rPr>
              <a:t> Ongoing </a:t>
            </a:r>
            <a:r>
              <a:rPr lang="en-CA" sz="2600" dirty="0">
                <a:latin typeface="Bookman Old Style"/>
                <a:cs typeface="Bookman Old Style"/>
              </a:rPr>
              <a:t>Ethics Controversies: PM's vacation </a:t>
            </a:r>
          </a:p>
          <a:p>
            <a:pPr>
              <a:spcAft>
                <a:spcPts val="800"/>
              </a:spcAft>
            </a:pPr>
            <a:r>
              <a:rPr lang="en-CA" sz="2600" dirty="0">
                <a:latin typeface="Bookman Old Style"/>
                <a:cs typeface="Bookman Old Style"/>
              </a:rPr>
              <a:t>5. </a:t>
            </a:r>
            <a:r>
              <a:rPr lang="en-CA" sz="2600" dirty="0" smtClean="0">
                <a:latin typeface="Bookman Old Style"/>
                <a:cs typeface="Bookman Old Style"/>
              </a:rPr>
              <a:t> Cash-</a:t>
            </a:r>
            <a:r>
              <a:rPr lang="en-CA" sz="2600" dirty="0">
                <a:latin typeface="Bookman Old Style"/>
                <a:cs typeface="Bookman Old Style"/>
              </a:rPr>
              <a:t>F</a:t>
            </a:r>
            <a:r>
              <a:rPr lang="en-CA" sz="2600" dirty="0" smtClean="0">
                <a:latin typeface="Bookman Old Style"/>
                <a:cs typeface="Bookman Old Style"/>
              </a:rPr>
              <a:t>or-Access</a:t>
            </a:r>
            <a:endParaRPr lang="en-CA" sz="2600" dirty="0">
              <a:latin typeface="Bookman Old Style"/>
              <a:cs typeface="Bookman Old Style"/>
            </a:endParaRPr>
          </a:p>
          <a:p>
            <a:pPr>
              <a:spcAft>
                <a:spcPts val="800"/>
              </a:spcAft>
            </a:pPr>
            <a:r>
              <a:rPr lang="en-CA" sz="2600" dirty="0">
                <a:latin typeface="Bookman Old Style"/>
                <a:cs typeface="Bookman Old Style"/>
              </a:rPr>
              <a:t>6. </a:t>
            </a:r>
            <a:r>
              <a:rPr lang="en-CA" sz="2600" dirty="0" smtClean="0">
                <a:latin typeface="Bookman Old Style"/>
                <a:cs typeface="Bookman Old Style"/>
              </a:rPr>
              <a:t> Identifying a Trend</a:t>
            </a:r>
            <a:endParaRPr lang="en-CA" sz="2600" dirty="0">
              <a:latin typeface="Bookman Old Style"/>
              <a:cs typeface="Bookman Old Style"/>
            </a:endParaRPr>
          </a:p>
          <a:p>
            <a:pPr>
              <a:spcAft>
                <a:spcPts val="800"/>
              </a:spcAft>
            </a:pPr>
            <a:r>
              <a:rPr lang="en-CA" sz="2600" dirty="0">
                <a:latin typeface="Bookman Old Style"/>
                <a:cs typeface="Bookman Old Style"/>
              </a:rPr>
              <a:t>7. </a:t>
            </a:r>
            <a:r>
              <a:rPr lang="en-CA" sz="2600" dirty="0" smtClean="0">
                <a:latin typeface="Bookman Old Style"/>
                <a:cs typeface="Bookman Old Style"/>
              </a:rPr>
              <a:t> Oversight </a:t>
            </a:r>
            <a:r>
              <a:rPr lang="en-CA" sz="2600" dirty="0">
                <a:latin typeface="Bookman Old Style"/>
                <a:cs typeface="Bookman Old Style"/>
              </a:rPr>
              <a:t>2.0 - What is Changing?</a:t>
            </a:r>
          </a:p>
          <a:p>
            <a:pPr>
              <a:spcAft>
                <a:spcPts val="800"/>
              </a:spcAft>
            </a:pPr>
            <a:r>
              <a:rPr lang="en-CA" sz="2600" dirty="0">
                <a:latin typeface="Bookman Old Style"/>
                <a:cs typeface="Bookman Old Style"/>
              </a:rPr>
              <a:t>8. </a:t>
            </a:r>
            <a:r>
              <a:rPr lang="en-CA" sz="2600" dirty="0" smtClean="0">
                <a:latin typeface="Bookman Old Style"/>
                <a:cs typeface="Bookman Old Style"/>
              </a:rPr>
              <a:t> How is </a:t>
            </a:r>
            <a:r>
              <a:rPr lang="en-CA" sz="2600" dirty="0">
                <a:latin typeface="Bookman Old Style"/>
                <a:cs typeface="Bookman Old Style"/>
              </a:rPr>
              <a:t>Government </a:t>
            </a:r>
            <a:r>
              <a:rPr lang="en-CA" sz="2600" dirty="0" smtClean="0">
                <a:latin typeface="Bookman Old Style"/>
                <a:cs typeface="Bookman Old Style"/>
              </a:rPr>
              <a:t>Responding?</a:t>
            </a:r>
            <a:endParaRPr lang="en-CA" sz="2600" dirty="0">
              <a:latin typeface="Bookman Old Style"/>
              <a:cs typeface="Bookman Old Style"/>
            </a:endParaRPr>
          </a:p>
          <a:p>
            <a:pPr>
              <a:spcAft>
                <a:spcPts val="800"/>
              </a:spcAft>
            </a:pPr>
            <a:r>
              <a:rPr lang="en-CA" sz="2600" dirty="0">
                <a:latin typeface="Bookman Old Style"/>
                <a:cs typeface="Bookman Old Style"/>
              </a:rPr>
              <a:t>9. </a:t>
            </a:r>
            <a:r>
              <a:rPr lang="en-CA" sz="2600" dirty="0" smtClean="0">
                <a:latin typeface="Bookman Old Style"/>
                <a:cs typeface="Bookman Old Style"/>
              </a:rPr>
              <a:t> Is There Hope?</a:t>
            </a:r>
            <a:endParaRPr lang="en-CA" sz="2600" dirty="0">
              <a:latin typeface="Bookman Old Style"/>
              <a:cs typeface="Bookman Old Styl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4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694"/>
            <a:ext cx="9144000" cy="9144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400" dirty="0" smtClean="0"/>
              <a:t>CAN WE BRIDGE THE GAP?</a:t>
            </a:r>
            <a:endParaRPr lang="en-US" sz="3400" dirty="0"/>
          </a:p>
        </p:txBody>
      </p:sp>
      <p:sp>
        <p:nvSpPr>
          <p:cNvPr id="3" name="TextBox 2"/>
          <p:cNvSpPr txBox="1"/>
          <p:nvPr/>
        </p:nvSpPr>
        <p:spPr>
          <a:xfrm>
            <a:off x="709253" y="2094927"/>
            <a:ext cx="781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6990" y="1775581"/>
            <a:ext cx="784384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0"/>
              </a:spcAft>
              <a:buFont typeface="Arial"/>
              <a:buChar char="•"/>
            </a:pPr>
            <a:r>
              <a:rPr lang="en-CA" sz="2600" dirty="0"/>
              <a:t>P</a:t>
            </a:r>
            <a:r>
              <a:rPr lang="en-CA" sz="2600" dirty="0" smtClean="0"/>
              <a:t>arliamentary ethics oversight </a:t>
            </a:r>
            <a:r>
              <a:rPr lang="en-CA" sz="2600" dirty="0"/>
              <a:t>infrastructure is relatively young </a:t>
            </a:r>
            <a:r>
              <a:rPr lang="en-CA" sz="2600" dirty="0" smtClean="0"/>
              <a:t>and </a:t>
            </a:r>
            <a:r>
              <a:rPr lang="en-CA" sz="2600" dirty="0"/>
              <a:t>still being </a:t>
            </a:r>
            <a:r>
              <a:rPr lang="en-CA" sz="2600" dirty="0" smtClean="0"/>
              <a:t>tested.</a:t>
            </a:r>
            <a:endParaRPr lang="en-CA" sz="2600" dirty="0"/>
          </a:p>
          <a:p>
            <a:pPr marL="285750" indent="-285750">
              <a:spcAft>
                <a:spcPts val="2000"/>
              </a:spcAft>
              <a:buFont typeface="Arial"/>
              <a:buChar char="•"/>
            </a:pPr>
            <a:r>
              <a:rPr lang="en-CA" sz="2600" dirty="0" smtClean="0"/>
              <a:t>We are seeing a major evolutionary shift in </a:t>
            </a:r>
            <a:r>
              <a:rPr lang="en-CA" sz="2600" dirty="0"/>
              <a:t>how governments must operate. </a:t>
            </a:r>
          </a:p>
          <a:p>
            <a:pPr marL="285750" indent="-285750">
              <a:spcAft>
                <a:spcPts val="2000"/>
              </a:spcAft>
              <a:buFont typeface="Arial"/>
              <a:buChar char="•"/>
            </a:pPr>
            <a:r>
              <a:rPr lang="en-CA" sz="2600" dirty="0" smtClean="0"/>
              <a:t>Laws in </a:t>
            </a:r>
            <a:r>
              <a:rPr lang="en-CA" sz="2600" dirty="0"/>
              <a:t>place didn't contemplate this </a:t>
            </a:r>
            <a:r>
              <a:rPr lang="en-CA" sz="2600" dirty="0" smtClean="0"/>
              <a:t>shift </a:t>
            </a:r>
            <a:r>
              <a:rPr lang="en-CA" sz="2600" dirty="0"/>
              <a:t>from representative </a:t>
            </a:r>
            <a:r>
              <a:rPr lang="en-CA" sz="2600" dirty="0" smtClean="0"/>
              <a:t>to </a:t>
            </a:r>
            <a:r>
              <a:rPr lang="en-CA" sz="2600" dirty="0"/>
              <a:t>participative </a:t>
            </a:r>
            <a:r>
              <a:rPr lang="en-CA" sz="2600" dirty="0" smtClean="0"/>
              <a:t>democracy.</a:t>
            </a:r>
          </a:p>
          <a:p>
            <a:pPr marL="285750" indent="-285750">
              <a:spcAft>
                <a:spcPts val="2000"/>
              </a:spcAft>
              <a:buFont typeface="Arial"/>
              <a:buChar char="•"/>
            </a:pPr>
            <a:r>
              <a:rPr lang="en-CA" sz="2600" dirty="0" smtClean="0"/>
              <a:t>Must add sunset clauses and mandatory public consultation. 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9783351" y="47192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0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3178"/>
            <a:ext cx="9144000" cy="9144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400" dirty="0" smtClean="0"/>
              <a:t>THANK YOU.</a:t>
            </a:r>
            <a:endParaRPr lang="en-US" sz="3400" dirty="0"/>
          </a:p>
        </p:txBody>
      </p:sp>
      <p:sp>
        <p:nvSpPr>
          <p:cNvPr id="3" name="TextBox 2"/>
          <p:cNvSpPr txBox="1"/>
          <p:nvPr/>
        </p:nvSpPr>
        <p:spPr>
          <a:xfrm>
            <a:off x="1019697" y="4037543"/>
            <a:ext cx="78182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Email: ianstedman@osgoode.yorku.ca</a:t>
            </a:r>
          </a:p>
          <a:p>
            <a:r>
              <a:rPr lang="en-US" sz="2600" dirty="0" smtClean="0"/>
              <a:t>Twitter: @</a:t>
            </a:r>
            <a:r>
              <a:rPr lang="en-US" sz="2600" dirty="0" err="1" smtClean="0"/>
              <a:t>IStedman</a:t>
            </a:r>
            <a:endParaRPr lang="en-US" sz="2600" dirty="0" smtClean="0"/>
          </a:p>
          <a:p>
            <a:r>
              <a:rPr lang="en-CA" sz="2600" dirty="0" smtClean="0"/>
              <a:t>LinkedIn: </a:t>
            </a:r>
            <a:r>
              <a:rPr lang="en-CA" sz="2600" dirty="0" err="1" smtClean="0"/>
              <a:t>www.linkedin.com</a:t>
            </a:r>
            <a:r>
              <a:rPr lang="en-CA" sz="2600" dirty="0" smtClean="0"/>
              <a:t>/in/</a:t>
            </a:r>
            <a:r>
              <a:rPr lang="en-CA" sz="2600" dirty="0" err="1" smtClean="0"/>
              <a:t>istedman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33753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8856"/>
            <a:ext cx="8913813" cy="9144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400" dirty="0" smtClean="0"/>
              <a:t>A BRIEF HISTORY</a:t>
            </a:r>
            <a:endParaRPr lang="en-US" sz="3400" dirty="0"/>
          </a:p>
        </p:txBody>
      </p:sp>
      <p:sp>
        <p:nvSpPr>
          <p:cNvPr id="3" name="TextBox 2"/>
          <p:cNvSpPr txBox="1"/>
          <p:nvPr/>
        </p:nvSpPr>
        <p:spPr>
          <a:xfrm>
            <a:off x="1095539" y="1855944"/>
            <a:ext cx="7818274" cy="439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b="1" dirty="0" smtClean="0">
                <a:latin typeface="Bookman Old Style"/>
                <a:cs typeface="Bookman Old Style"/>
              </a:rPr>
              <a:t>1994</a:t>
            </a:r>
            <a:r>
              <a:rPr lang="en-CA" sz="2600" b="1" dirty="0">
                <a:latin typeface="Bookman Old Style"/>
                <a:cs typeface="Bookman Old Style"/>
              </a:rPr>
              <a:t>: </a:t>
            </a:r>
            <a:r>
              <a:rPr lang="en-CA" sz="2600" dirty="0">
                <a:latin typeface="Bookman Old Style"/>
                <a:cs typeface="Bookman Old Style"/>
              </a:rPr>
              <a:t>Office of the Ethics Counsellor </a:t>
            </a:r>
            <a:endParaRPr lang="en-CA" sz="2600" dirty="0" smtClean="0">
              <a:latin typeface="Bookman Old Style"/>
              <a:cs typeface="Bookman Old Style"/>
            </a:endParaRPr>
          </a:p>
          <a:p>
            <a:pPr>
              <a:spcAft>
                <a:spcPts val="2000"/>
              </a:spcAft>
            </a:pPr>
            <a:r>
              <a:rPr lang="en-CA" sz="2600" dirty="0" smtClean="0">
                <a:latin typeface="Bookman Old Style"/>
                <a:cs typeface="Bookman Old Style"/>
              </a:rPr>
              <a:t>	- Howard </a:t>
            </a:r>
            <a:r>
              <a:rPr lang="en-CA" sz="2600" dirty="0">
                <a:latin typeface="Bookman Old Style"/>
                <a:cs typeface="Bookman Old Style"/>
              </a:rPr>
              <a:t>Wilson </a:t>
            </a:r>
            <a:endParaRPr lang="en-US" sz="2600" dirty="0">
              <a:latin typeface="Bookman Old Style"/>
              <a:cs typeface="Bookman Old Style"/>
            </a:endParaRPr>
          </a:p>
          <a:p>
            <a:pPr>
              <a:spcAft>
                <a:spcPts val="2000"/>
              </a:spcAft>
            </a:pPr>
            <a:r>
              <a:rPr lang="en-CA" sz="2600" b="1" dirty="0" smtClean="0">
                <a:latin typeface="Bookman Old Style"/>
                <a:cs typeface="Bookman Old Style"/>
              </a:rPr>
              <a:t>2002: </a:t>
            </a:r>
            <a:r>
              <a:rPr lang="en-CA" sz="2600" dirty="0" smtClean="0">
                <a:latin typeface="Bookman Old Style"/>
                <a:cs typeface="Bookman Old Style"/>
              </a:rPr>
              <a:t>Sponsorship Scandal</a:t>
            </a:r>
            <a:endParaRPr lang="en-CA" sz="2600" dirty="0">
              <a:latin typeface="Bookman Old Style"/>
              <a:cs typeface="Bookman Old Style"/>
            </a:endParaRPr>
          </a:p>
          <a:p>
            <a:r>
              <a:rPr lang="en-CA" sz="2600" b="1" dirty="0">
                <a:latin typeface="Bookman Old Style"/>
                <a:cs typeface="Bookman Old Style"/>
              </a:rPr>
              <a:t>2004: </a:t>
            </a:r>
            <a:r>
              <a:rPr lang="en-CA" sz="2600" dirty="0">
                <a:latin typeface="Bookman Old Style"/>
                <a:cs typeface="Bookman Old Style"/>
              </a:rPr>
              <a:t>Office of the Ethics Commissioner </a:t>
            </a:r>
            <a:r>
              <a:rPr lang="en-CA" sz="2600" dirty="0" smtClean="0">
                <a:latin typeface="Bookman Old Style"/>
                <a:cs typeface="Bookman Old Style"/>
              </a:rPr>
              <a:t>	</a:t>
            </a:r>
          </a:p>
          <a:p>
            <a:pPr>
              <a:spcAft>
                <a:spcPts val="2000"/>
              </a:spcAft>
            </a:pPr>
            <a:r>
              <a:rPr lang="en-CA" sz="2600" dirty="0" smtClean="0">
                <a:latin typeface="Bookman Old Style"/>
                <a:cs typeface="Bookman Old Style"/>
              </a:rPr>
              <a:t>	- </a:t>
            </a:r>
            <a:r>
              <a:rPr lang="en-CA" sz="2600" dirty="0">
                <a:latin typeface="Bookman Old Style"/>
                <a:cs typeface="Bookman Old Style"/>
              </a:rPr>
              <a:t>Bernard </a:t>
            </a:r>
            <a:r>
              <a:rPr lang="en-CA" sz="2600" dirty="0" smtClean="0">
                <a:latin typeface="Bookman Old Style"/>
                <a:cs typeface="Bookman Old Style"/>
              </a:rPr>
              <a:t>Shapiro</a:t>
            </a:r>
          </a:p>
          <a:p>
            <a:pPr>
              <a:spcAft>
                <a:spcPts val="1400"/>
              </a:spcAft>
            </a:pPr>
            <a:r>
              <a:rPr lang="en-CA" sz="2600" b="1" dirty="0">
                <a:latin typeface="Bookman Old Style"/>
                <a:cs typeface="Bookman Old Style"/>
              </a:rPr>
              <a:t>2007: </a:t>
            </a:r>
            <a:r>
              <a:rPr lang="en-CA" sz="2600" dirty="0">
                <a:latin typeface="Bookman Old Style"/>
                <a:cs typeface="Bookman Old Style"/>
              </a:rPr>
              <a:t>Office of the Conflict of Interest and </a:t>
            </a:r>
            <a:r>
              <a:rPr lang="en-CA" sz="2600" dirty="0" smtClean="0">
                <a:latin typeface="Bookman Old Style"/>
                <a:cs typeface="Bookman Old Style"/>
              </a:rPr>
              <a:t>	Ethics </a:t>
            </a:r>
            <a:r>
              <a:rPr lang="en-CA" sz="2600" dirty="0">
                <a:latin typeface="Bookman Old Style"/>
                <a:cs typeface="Bookman Old Style"/>
              </a:rPr>
              <a:t>Commissioner - Mary Dawson</a:t>
            </a: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1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339"/>
            <a:ext cx="9144000" cy="9144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400" dirty="0" smtClean="0"/>
              <a:t>TRANSPARENCY &amp; ACCOUNTABILITY</a:t>
            </a:r>
            <a:endParaRPr lang="en-US" sz="3400" dirty="0"/>
          </a:p>
        </p:txBody>
      </p:sp>
      <p:sp>
        <p:nvSpPr>
          <p:cNvPr id="3" name="TextBox 2"/>
          <p:cNvSpPr txBox="1"/>
          <p:nvPr/>
        </p:nvSpPr>
        <p:spPr>
          <a:xfrm>
            <a:off x="1174920" y="2094927"/>
            <a:ext cx="781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4920" y="1923249"/>
            <a:ext cx="7368379" cy="5186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0"/>
              </a:spcAft>
              <a:buFont typeface="Arial"/>
              <a:buChar char="•"/>
            </a:pPr>
            <a:r>
              <a:rPr lang="en-US" sz="2600" dirty="0" smtClean="0">
                <a:latin typeface="Bookman Old Style"/>
                <a:cs typeface="Bookman Old Style"/>
              </a:rPr>
              <a:t>Elected officials receive confidential advice from an appointed (&amp; unelected) “independent” commissioner.</a:t>
            </a:r>
          </a:p>
          <a:p>
            <a:pPr marL="457200" indent="-457200">
              <a:spcAft>
                <a:spcPts val="2000"/>
              </a:spcAft>
              <a:buFont typeface="Arial"/>
              <a:buChar char="•"/>
            </a:pPr>
            <a:r>
              <a:rPr lang="en-US" sz="2600" dirty="0" smtClean="0">
                <a:latin typeface="Bookman Old Style"/>
                <a:cs typeface="Bookman Old Style"/>
              </a:rPr>
              <a:t>Advice is based on interpretation of intentionally vague rules.</a:t>
            </a:r>
          </a:p>
          <a:p>
            <a:pPr marL="457200" indent="-457200">
              <a:spcAft>
                <a:spcPts val="1400"/>
              </a:spcAft>
              <a:buFont typeface="Arial"/>
              <a:buChar char="•"/>
            </a:pPr>
            <a:r>
              <a:rPr lang="en-US" sz="2600" dirty="0" smtClean="0">
                <a:latin typeface="Bookman Old Style"/>
                <a:cs typeface="Bookman Old Style"/>
              </a:rPr>
              <a:t>What social science data informs the advice that influences members’ </a:t>
            </a:r>
            <a:r>
              <a:rPr lang="en-US" sz="2600" dirty="0" err="1" smtClean="0">
                <a:latin typeface="Bookman Old Style"/>
                <a:cs typeface="Bookman Old Style"/>
              </a:rPr>
              <a:t>behaviour</a:t>
            </a:r>
            <a:r>
              <a:rPr lang="en-US" sz="2600" dirty="0" smtClean="0">
                <a:latin typeface="Bookman Old Style"/>
                <a:cs typeface="Bookman Old Style"/>
              </a:rPr>
              <a:t>?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11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25" y="497027"/>
            <a:ext cx="9144000" cy="15979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CA" sz="3400" dirty="0" smtClean="0"/>
              <a:t>THE CONFLICT OF INTEREST AND ETHICS COMMISSIONER</a:t>
            </a:r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1121609" y="2336890"/>
            <a:ext cx="801076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</a:pPr>
            <a:r>
              <a:rPr lang="en-CA" sz="2600" b="1" dirty="0" smtClean="0">
                <a:latin typeface="Bookman Old Style"/>
                <a:cs typeface="Bookman Old Style"/>
              </a:rPr>
              <a:t>Duties:</a:t>
            </a:r>
            <a:endParaRPr lang="en-CA" sz="2600" b="1" dirty="0">
              <a:latin typeface="Bookman Old Style"/>
              <a:cs typeface="Bookman Old Style"/>
            </a:endParaRPr>
          </a:p>
          <a:p>
            <a:pPr>
              <a:spcAft>
                <a:spcPts val="800"/>
              </a:spcAft>
            </a:pPr>
            <a:r>
              <a:rPr lang="en-US" sz="2600" dirty="0">
                <a:latin typeface="Bookman Old Style"/>
                <a:cs typeface="Bookman Old Style"/>
              </a:rPr>
              <a:t>1. </a:t>
            </a:r>
            <a:r>
              <a:rPr lang="en-US" sz="2600" dirty="0" smtClean="0">
                <a:latin typeface="Bookman Old Style"/>
                <a:cs typeface="Bookman Old Style"/>
              </a:rPr>
              <a:t>Provide </a:t>
            </a:r>
            <a:r>
              <a:rPr lang="en-US" sz="2600" dirty="0">
                <a:latin typeface="Bookman Old Style"/>
                <a:cs typeface="Bookman Old Style"/>
              </a:rPr>
              <a:t>confidential </a:t>
            </a:r>
            <a:r>
              <a:rPr lang="en-US" sz="2600" dirty="0" smtClean="0">
                <a:latin typeface="Bookman Old Style"/>
                <a:cs typeface="Bookman Old Style"/>
              </a:rPr>
              <a:t>advice.</a:t>
            </a:r>
            <a:endParaRPr lang="en-CA" sz="2600" dirty="0">
              <a:latin typeface="Bookman Old Style"/>
              <a:cs typeface="Bookman Old Style"/>
            </a:endParaRPr>
          </a:p>
          <a:p>
            <a:pPr>
              <a:spcAft>
                <a:spcPts val="800"/>
              </a:spcAft>
            </a:pPr>
            <a:r>
              <a:rPr lang="en-US" sz="2600" dirty="0">
                <a:latin typeface="Bookman Old Style"/>
                <a:cs typeface="Bookman Old Style"/>
              </a:rPr>
              <a:t>2. </a:t>
            </a:r>
            <a:r>
              <a:rPr lang="en-US" sz="2600" dirty="0" smtClean="0">
                <a:latin typeface="Bookman Old Style"/>
                <a:cs typeface="Bookman Old Style"/>
              </a:rPr>
              <a:t>Review </a:t>
            </a:r>
            <a:r>
              <a:rPr lang="en-US" sz="2600" dirty="0">
                <a:latin typeface="Bookman Old Style"/>
                <a:cs typeface="Bookman Old Style"/>
              </a:rPr>
              <a:t>confidential </a:t>
            </a:r>
            <a:r>
              <a:rPr lang="en-US" sz="2600" dirty="0" smtClean="0">
                <a:latin typeface="Bookman Old Style"/>
                <a:cs typeface="Bookman Old Style"/>
              </a:rPr>
              <a:t>reports.</a:t>
            </a:r>
            <a:endParaRPr lang="en-US" sz="2600" dirty="0">
              <a:latin typeface="Bookman Old Style"/>
              <a:cs typeface="Bookman Old Style"/>
            </a:endParaRPr>
          </a:p>
          <a:p>
            <a:pPr>
              <a:spcAft>
                <a:spcPts val="800"/>
              </a:spcAft>
            </a:pPr>
            <a:r>
              <a:rPr lang="en-US" sz="2600" dirty="0" smtClean="0">
                <a:latin typeface="Bookman Old Style"/>
                <a:cs typeface="Bookman Old Style"/>
              </a:rPr>
              <a:t>3</a:t>
            </a:r>
            <a:r>
              <a:rPr lang="en-US" sz="2600" dirty="0">
                <a:latin typeface="Bookman Old Style"/>
                <a:cs typeface="Bookman Old Style"/>
              </a:rPr>
              <a:t>. </a:t>
            </a:r>
            <a:r>
              <a:rPr lang="en-US" sz="2600" dirty="0" smtClean="0">
                <a:latin typeface="Bookman Old Style"/>
                <a:cs typeface="Bookman Old Style"/>
              </a:rPr>
              <a:t>Make </a:t>
            </a:r>
            <a:r>
              <a:rPr lang="en-US" sz="2600" dirty="0">
                <a:latin typeface="Bookman Old Style"/>
                <a:cs typeface="Bookman Old Style"/>
              </a:rPr>
              <a:t>information available. </a:t>
            </a:r>
            <a:endParaRPr lang="en-US" sz="2600" dirty="0" smtClean="0">
              <a:latin typeface="Bookman Old Style"/>
              <a:cs typeface="Bookman Old Style"/>
            </a:endParaRPr>
          </a:p>
          <a:p>
            <a:pPr>
              <a:spcAft>
                <a:spcPts val="800"/>
              </a:spcAft>
            </a:pPr>
            <a:r>
              <a:rPr lang="en-US" sz="2600" dirty="0" smtClean="0">
                <a:latin typeface="Bookman Old Style"/>
                <a:cs typeface="Bookman Old Style"/>
              </a:rPr>
              <a:t>4</a:t>
            </a:r>
            <a:r>
              <a:rPr lang="en-US" sz="2600" dirty="0">
                <a:latin typeface="Bookman Old Style"/>
                <a:cs typeface="Bookman Old Style"/>
              </a:rPr>
              <a:t>. Investigating possible contraventions </a:t>
            </a:r>
            <a:endParaRPr lang="en-US" sz="2600" dirty="0" smtClean="0">
              <a:latin typeface="Bookman Old Style"/>
              <a:cs typeface="Bookman Old Style"/>
            </a:endParaRPr>
          </a:p>
          <a:p>
            <a:pPr>
              <a:spcAft>
                <a:spcPts val="800"/>
              </a:spcAft>
            </a:pPr>
            <a:r>
              <a:rPr lang="en-US" sz="2600" dirty="0" smtClean="0">
                <a:latin typeface="Bookman Old Style"/>
                <a:cs typeface="Bookman Old Style"/>
              </a:rPr>
              <a:t>	(called </a:t>
            </a:r>
            <a:r>
              <a:rPr lang="en-US" sz="2600" dirty="0">
                <a:latin typeface="Bookman Old Style"/>
                <a:cs typeface="Bookman Old Style"/>
              </a:rPr>
              <a:t>“examinations” under the </a:t>
            </a:r>
            <a:r>
              <a:rPr lang="en-US" sz="2600" i="1" dirty="0">
                <a:latin typeface="Bookman Old Style"/>
                <a:cs typeface="Bookman Old Style"/>
              </a:rPr>
              <a:t>Act</a:t>
            </a:r>
            <a:r>
              <a:rPr lang="en-US" sz="2600" dirty="0">
                <a:latin typeface="Bookman Old Style"/>
                <a:cs typeface="Bookman Old Style"/>
              </a:rPr>
              <a:t> </a:t>
            </a:r>
            <a:r>
              <a:rPr lang="en-US" sz="2600" dirty="0" smtClean="0">
                <a:latin typeface="Bookman Old Style"/>
                <a:cs typeface="Bookman Old Style"/>
              </a:rPr>
              <a:t>	and </a:t>
            </a:r>
            <a:r>
              <a:rPr lang="en-US" sz="2600" dirty="0">
                <a:latin typeface="Bookman Old Style"/>
                <a:cs typeface="Bookman Old Style"/>
              </a:rPr>
              <a:t>“inquiries” under </a:t>
            </a:r>
            <a:r>
              <a:rPr lang="en-US" sz="2600" dirty="0" smtClean="0">
                <a:latin typeface="Bookman Old Style"/>
                <a:cs typeface="Bookman Old Style"/>
              </a:rPr>
              <a:t>the </a:t>
            </a:r>
            <a:r>
              <a:rPr lang="en-US" sz="2600" i="1" dirty="0">
                <a:latin typeface="Bookman Old Style"/>
                <a:cs typeface="Bookman Old Style"/>
              </a:rPr>
              <a:t>Members’ </a:t>
            </a:r>
            <a:r>
              <a:rPr lang="en-US" sz="2600" i="1" dirty="0" smtClean="0">
                <a:latin typeface="Bookman Old Style"/>
                <a:cs typeface="Bookman Old Style"/>
              </a:rPr>
              <a:t>Code</a:t>
            </a:r>
            <a:r>
              <a:rPr lang="en-US" sz="2600" dirty="0" smtClean="0">
                <a:latin typeface="Bookman Old Style"/>
                <a:cs typeface="Bookman Old Style"/>
              </a:rPr>
              <a:t>).</a:t>
            </a:r>
            <a:endParaRPr lang="en-CA" sz="2600" dirty="0">
              <a:latin typeface="Bookman Old Style"/>
              <a:cs typeface="Bookman Old Style"/>
            </a:endParaRPr>
          </a:p>
          <a:p>
            <a:pPr>
              <a:spcAft>
                <a:spcPts val="800"/>
              </a:spcAft>
            </a:pPr>
            <a:r>
              <a:rPr lang="en-US" sz="2600" dirty="0">
                <a:latin typeface="Bookman Old Style"/>
                <a:cs typeface="Bookman Old Style"/>
              </a:rPr>
              <a:t>5. Reporting to Parliament. </a:t>
            </a:r>
          </a:p>
        </p:txBody>
      </p:sp>
    </p:spTree>
    <p:extLst>
      <p:ext uri="{BB962C8B-B14F-4D97-AF65-F5344CB8AC3E}">
        <p14:creationId xmlns:p14="http://schemas.microsoft.com/office/powerpoint/2010/main" val="132373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8856"/>
            <a:ext cx="9144000" cy="9144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400" dirty="0" smtClean="0"/>
              <a:t>THE PM’S VACATION</a:t>
            </a:r>
            <a:endParaRPr lang="en-US" sz="3400" dirty="0"/>
          </a:p>
        </p:txBody>
      </p:sp>
      <p:sp>
        <p:nvSpPr>
          <p:cNvPr id="3" name="TextBox 2"/>
          <p:cNvSpPr txBox="1"/>
          <p:nvPr/>
        </p:nvSpPr>
        <p:spPr>
          <a:xfrm>
            <a:off x="1083723" y="1648738"/>
            <a:ext cx="7818274" cy="4606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endParaRPr lang="en-CA" dirty="0" smtClean="0">
              <a:latin typeface="Bookman Old Style"/>
              <a:cs typeface="Bookman Old Style"/>
            </a:endParaRPr>
          </a:p>
          <a:p>
            <a:pPr marL="342900" indent="-342900">
              <a:spcAft>
                <a:spcPts val="2000"/>
              </a:spcAft>
              <a:buFont typeface="Arial"/>
              <a:buChar char="•"/>
            </a:pPr>
            <a:r>
              <a:rPr lang="en-US" sz="2600" dirty="0" smtClean="0">
                <a:latin typeface="Bookman Old Style"/>
                <a:cs typeface="Bookman Old Style"/>
              </a:rPr>
              <a:t>Aga Khan is a family friend.</a:t>
            </a:r>
            <a:endParaRPr lang="en-US" sz="2600" dirty="0">
              <a:latin typeface="Bookman Old Style"/>
              <a:cs typeface="Bookman Old Style"/>
            </a:endParaRPr>
          </a:p>
          <a:p>
            <a:pPr marL="342900" indent="-342900">
              <a:spcAft>
                <a:spcPts val="2000"/>
              </a:spcAft>
              <a:buFont typeface="Arial"/>
              <a:buChar char="•"/>
            </a:pPr>
            <a:r>
              <a:rPr lang="en-US" sz="2600" dirty="0" smtClean="0">
                <a:latin typeface="Bookman Old Style"/>
                <a:cs typeface="Bookman Old Style"/>
              </a:rPr>
              <a:t>Family Vacation to private island.</a:t>
            </a:r>
            <a:endParaRPr lang="en-US" sz="2600" dirty="0">
              <a:latin typeface="Bookman Old Style"/>
              <a:cs typeface="Bookman Old Style"/>
            </a:endParaRPr>
          </a:p>
          <a:p>
            <a:pPr marL="342900" indent="-342900">
              <a:spcAft>
                <a:spcPts val="2000"/>
              </a:spcAft>
              <a:buFont typeface="Arial"/>
              <a:buChar char="•"/>
            </a:pPr>
            <a:r>
              <a:rPr lang="en-US" sz="2600" dirty="0" smtClean="0">
                <a:latin typeface="Bookman Old Style"/>
                <a:cs typeface="Bookman Old Style"/>
              </a:rPr>
              <a:t>Government jet to get to private helicopter to get to island.</a:t>
            </a:r>
            <a:endParaRPr lang="en-US" sz="2600" dirty="0">
              <a:latin typeface="Bookman Old Style"/>
              <a:cs typeface="Bookman Old Style"/>
            </a:endParaRPr>
          </a:p>
          <a:p>
            <a:pPr marL="342900" indent="-342900">
              <a:spcAft>
                <a:spcPts val="2000"/>
              </a:spcAft>
              <a:buFont typeface="Arial"/>
              <a:buChar char="•"/>
            </a:pPr>
            <a:r>
              <a:rPr lang="en-US" sz="2600" dirty="0" smtClean="0">
                <a:latin typeface="Bookman Old Style"/>
                <a:cs typeface="Bookman Old Style"/>
              </a:rPr>
              <a:t>Didn’t clear it with the Conflict of Interest and Ethics Commissioner </a:t>
            </a:r>
            <a:r>
              <a:rPr lang="en-US" sz="2400" dirty="0" smtClean="0">
                <a:latin typeface="Bookman Old Style"/>
                <a:cs typeface="Bookman Old Style"/>
              </a:rPr>
              <a:t>first.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3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2454"/>
            <a:ext cx="8913813" cy="9144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WHAT IS THE RULE?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21681" y="1757285"/>
            <a:ext cx="720387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600" b="1" dirty="0">
                <a:latin typeface="Bookman Old Style"/>
                <a:cs typeface="Bookman Old Style"/>
              </a:rPr>
              <a:t>Travel </a:t>
            </a:r>
          </a:p>
          <a:p>
            <a:r>
              <a:rPr lang="en-CA" sz="2600" b="1" dirty="0">
                <a:latin typeface="Bookman Old Style"/>
                <a:cs typeface="Bookman Old Style"/>
              </a:rPr>
              <a:t>s. 12 </a:t>
            </a:r>
            <a:r>
              <a:rPr lang="en-CA" sz="2600" u="sng" dirty="0">
                <a:latin typeface="Bookman Old Style"/>
                <a:cs typeface="Bookman Old Style"/>
              </a:rPr>
              <a:t>No minister of the Crown, minister of state </a:t>
            </a:r>
            <a:r>
              <a:rPr lang="en-CA" sz="2600" dirty="0">
                <a:latin typeface="Bookman Old Style"/>
                <a:cs typeface="Bookman Old Style"/>
              </a:rPr>
              <a:t>or parliamentary secretary, no member of his or her family and no ministerial adviser or ministerial staff </a:t>
            </a:r>
            <a:r>
              <a:rPr lang="en-CA" sz="2600" u="sng" dirty="0">
                <a:latin typeface="Bookman Old Style"/>
                <a:cs typeface="Bookman Old Style"/>
              </a:rPr>
              <a:t>shall accept travel on non-commercial chartered or private aircraft for any purpose</a:t>
            </a:r>
            <a:r>
              <a:rPr lang="en-CA" sz="2600" dirty="0">
                <a:latin typeface="Bookman Old Style"/>
                <a:cs typeface="Bookman Old Style"/>
              </a:rPr>
              <a:t> unless required in his or her capacity as a public office holder or in </a:t>
            </a:r>
            <a:r>
              <a:rPr lang="en-CA" sz="2600" dirty="0" smtClean="0">
                <a:latin typeface="Bookman Old Style"/>
                <a:cs typeface="Bookman Old Style"/>
              </a:rPr>
              <a:t>exceptional circumstances </a:t>
            </a:r>
            <a:r>
              <a:rPr lang="en-CA" sz="2600" u="sng" dirty="0">
                <a:latin typeface="Bookman Old Style"/>
                <a:cs typeface="Bookman Old Style"/>
              </a:rPr>
              <a:t>or with the prior approval of the Commissioner</a:t>
            </a:r>
            <a:r>
              <a:rPr lang="en-CA" sz="2600" dirty="0">
                <a:latin typeface="Bookman Old Style"/>
                <a:cs typeface="Bookman Old Style"/>
              </a:rPr>
              <a:t>. </a:t>
            </a:r>
            <a:r>
              <a:rPr lang="en-CA" sz="1200" dirty="0" smtClean="0">
                <a:latin typeface="Bookman Old Style"/>
                <a:cs typeface="Bookman Old Style"/>
              </a:rPr>
              <a:t>(emphasis added)</a:t>
            </a:r>
            <a:endParaRPr lang="en-CA" sz="12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11775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4533"/>
            <a:ext cx="9144000" cy="9144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400" dirty="0" smtClean="0"/>
              <a:t>CASH-FOR-ACCESS</a:t>
            </a:r>
            <a:endParaRPr lang="en-US" sz="3400" dirty="0"/>
          </a:p>
        </p:txBody>
      </p:sp>
      <p:sp>
        <p:nvSpPr>
          <p:cNvPr id="3" name="TextBox 2"/>
          <p:cNvSpPr txBox="1"/>
          <p:nvPr/>
        </p:nvSpPr>
        <p:spPr>
          <a:xfrm>
            <a:off x="709253" y="2094927"/>
            <a:ext cx="781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5114" y="1861760"/>
            <a:ext cx="7905867" cy="49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0"/>
              </a:spcAft>
              <a:buFont typeface="Arial"/>
              <a:buChar char="•"/>
            </a:pPr>
            <a:r>
              <a:rPr lang="en-US" sz="2600" dirty="0" smtClean="0">
                <a:latin typeface="Bookman Old Style"/>
                <a:cs typeface="Bookman Old Style"/>
              </a:rPr>
              <a:t>Chrétien caps corporate and union donations &amp; adds public subsidy.</a:t>
            </a:r>
            <a:endParaRPr lang="en-US" sz="2600" dirty="0">
              <a:latin typeface="Bookman Old Style"/>
              <a:cs typeface="Bookman Old Style"/>
            </a:endParaRPr>
          </a:p>
          <a:p>
            <a:pPr marL="285750" indent="-285750">
              <a:spcAft>
                <a:spcPts val="2000"/>
              </a:spcAft>
              <a:buFont typeface="Arial"/>
              <a:buChar char="•"/>
            </a:pPr>
            <a:r>
              <a:rPr lang="en-US" sz="2600" dirty="0" smtClean="0">
                <a:latin typeface="Bookman Old Style"/>
                <a:cs typeface="Bookman Old Style"/>
              </a:rPr>
              <a:t>Martin’s tenure plagued by Sponsorship scandal.</a:t>
            </a:r>
            <a:endParaRPr lang="en-US" sz="2600" dirty="0">
              <a:latin typeface="Bookman Old Style"/>
              <a:cs typeface="Bookman Old Style"/>
            </a:endParaRPr>
          </a:p>
          <a:p>
            <a:pPr marL="285750" indent="-285750">
              <a:spcAft>
                <a:spcPts val="2000"/>
              </a:spcAft>
              <a:buFont typeface="Arial"/>
              <a:buChar char="•"/>
            </a:pPr>
            <a:r>
              <a:rPr lang="en-US" sz="2600" dirty="0" smtClean="0">
                <a:latin typeface="Bookman Old Style"/>
                <a:cs typeface="Bookman Old Style"/>
              </a:rPr>
              <a:t>Harper lowers limits, eliminates donations from unions &amp; corporations and keeps subsidy.</a:t>
            </a:r>
            <a:endParaRPr lang="en-US" sz="2600" dirty="0">
              <a:latin typeface="Bookman Old Style"/>
              <a:cs typeface="Bookman Old Style"/>
            </a:endParaRPr>
          </a:p>
          <a:p>
            <a:pPr marL="285750" indent="-285750">
              <a:spcAft>
                <a:spcPts val="2000"/>
              </a:spcAft>
              <a:buFont typeface="Arial"/>
              <a:buChar char="•"/>
            </a:pPr>
            <a:r>
              <a:rPr lang="en-US" sz="2600" dirty="0" smtClean="0">
                <a:latin typeface="Bookman Old Style"/>
                <a:cs typeface="Bookman Old Style"/>
              </a:rPr>
              <a:t>Subsidy payments eliminated in 2011 &amp; individual contribution limits ramp up.</a:t>
            </a:r>
            <a:endParaRPr lang="en-US" sz="2600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3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476"/>
            <a:ext cx="8913813" cy="9144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400" dirty="0" smtClean="0"/>
              <a:t>TRUDEAU’S DILEMMA</a:t>
            </a:r>
            <a:endParaRPr lang="en-US" sz="3400" dirty="0"/>
          </a:p>
        </p:txBody>
      </p:sp>
      <p:sp>
        <p:nvSpPr>
          <p:cNvPr id="3" name="TextBox 2"/>
          <p:cNvSpPr txBox="1"/>
          <p:nvPr/>
        </p:nvSpPr>
        <p:spPr>
          <a:xfrm>
            <a:off x="1144691" y="1925906"/>
            <a:ext cx="7547754" cy="4873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Bookman Old Style"/>
              <a:cs typeface="Bookman Old Style"/>
            </a:endParaRPr>
          </a:p>
          <a:p>
            <a:pPr marL="457200" indent="-457200">
              <a:spcAft>
                <a:spcPts val="2000"/>
              </a:spcAft>
              <a:buFont typeface="Arial"/>
              <a:buChar char="•"/>
            </a:pPr>
            <a:r>
              <a:rPr lang="en-US" sz="2600" dirty="0">
                <a:latin typeface="Bookman Old Style"/>
                <a:cs typeface="Bookman Old Style"/>
              </a:rPr>
              <a:t>2015 election takes place without </a:t>
            </a:r>
            <a:r>
              <a:rPr lang="en-US" sz="2600" dirty="0" smtClean="0">
                <a:latin typeface="Bookman Old Style"/>
                <a:cs typeface="Bookman Old Style"/>
              </a:rPr>
              <a:t>corporate and union donations </a:t>
            </a:r>
            <a:r>
              <a:rPr lang="en-US" sz="2600" dirty="0">
                <a:latin typeface="Bookman Old Style"/>
                <a:cs typeface="Bookman Old Style"/>
              </a:rPr>
              <a:t>or public </a:t>
            </a:r>
            <a:r>
              <a:rPr lang="en-US" sz="2600" dirty="0" smtClean="0">
                <a:latin typeface="Bookman Old Style"/>
                <a:cs typeface="Bookman Old Style"/>
              </a:rPr>
              <a:t>subsidy. </a:t>
            </a:r>
            <a:endParaRPr lang="en-US" sz="2600" dirty="0">
              <a:latin typeface="Bookman Old Style"/>
              <a:cs typeface="Bookman Old Style"/>
            </a:endParaRPr>
          </a:p>
          <a:p>
            <a:pPr marL="457200" indent="-457200">
              <a:spcAft>
                <a:spcPts val="2000"/>
              </a:spcAft>
              <a:buFont typeface="Arial"/>
              <a:buChar char="•"/>
            </a:pPr>
            <a:r>
              <a:rPr lang="en-US" sz="2600" dirty="0" smtClean="0">
                <a:latin typeface="Bookman Old Style"/>
                <a:cs typeface="Bookman Old Style"/>
              </a:rPr>
              <a:t>Liberals host $1525/head fundraisers behind closed doors.</a:t>
            </a:r>
          </a:p>
          <a:p>
            <a:pPr marL="457200" indent="-457200">
              <a:spcAft>
                <a:spcPts val="2000"/>
              </a:spcAft>
              <a:buFont typeface="Arial"/>
              <a:buChar char="•"/>
            </a:pPr>
            <a:r>
              <a:rPr lang="en-US" sz="2600" dirty="0" smtClean="0">
                <a:latin typeface="Bookman Old Style"/>
                <a:cs typeface="Bookman Old Style"/>
              </a:rPr>
              <a:t>No public record of who attends.</a:t>
            </a:r>
          </a:p>
          <a:p>
            <a:pPr marL="457200" indent="-457200">
              <a:spcAft>
                <a:spcPts val="2000"/>
              </a:spcAft>
              <a:buFont typeface="Arial"/>
              <a:buChar char="•"/>
            </a:pPr>
            <a:r>
              <a:rPr lang="en-US" sz="2600" dirty="0" smtClean="0">
                <a:latin typeface="Bookman Old Style"/>
                <a:cs typeface="Bookman Old Style"/>
              </a:rPr>
              <a:t>Special benefits for some donors.</a:t>
            </a:r>
          </a:p>
          <a:p>
            <a:endParaRPr lang="en-US" sz="2600" dirty="0">
              <a:latin typeface="Bookman Old Style"/>
              <a:cs typeface="Bookman Old Styl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1176</TotalTime>
  <Words>887</Words>
  <Application>Microsoft Macintosh PowerPoint</Application>
  <PresentationFormat>On-screen Show (4:3)</PresentationFormat>
  <Paragraphs>119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Perception</vt:lpstr>
      <vt:lpstr>  Transparency, Accountability &amp; Trust:  Examining the Public’s Evolving Relationship with Parliamentary Ethics Laws in Canada  </vt:lpstr>
      <vt:lpstr>OVERVIEW</vt:lpstr>
      <vt:lpstr>A BRIEF HISTORY</vt:lpstr>
      <vt:lpstr>TRANSPARENCY &amp; ACCOUNTABILITY</vt:lpstr>
      <vt:lpstr>THE CONFLICT OF INTEREST AND ETHICS COMMISSIONER</vt:lpstr>
      <vt:lpstr>THE PM’S VACATION</vt:lpstr>
      <vt:lpstr>WHAT IS THE RULE?</vt:lpstr>
      <vt:lpstr>CASH-FOR-ACCESS</vt:lpstr>
      <vt:lpstr>TRUDEAU’S DILEMMA</vt:lpstr>
      <vt:lpstr>PowerPoint Presentation</vt:lpstr>
      <vt:lpstr> WHAT IS THE TREND?</vt:lpstr>
      <vt:lpstr>OVERSIGHT 2.0</vt:lpstr>
      <vt:lpstr>PowerPoint Presentation</vt:lpstr>
      <vt:lpstr>KIM CAMPBELL</vt:lpstr>
      <vt:lpstr>PowerPoint Presentation</vt:lpstr>
      <vt:lpstr>PowerPoint Presentation</vt:lpstr>
      <vt:lpstr>GOVERNMENT RESPONSE</vt:lpstr>
      <vt:lpstr>GUIDELINES FOR CABINET</vt:lpstr>
      <vt:lpstr>PowerPoint Presentation</vt:lpstr>
      <vt:lpstr>CAN WE BRIDGE THE GAP?</vt:lpstr>
      <vt:lpstr>THANK YOU.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Transparency, Accountability &amp; Trust:  Examining the Public’s Evolving Relationship with Parliamentary Ethics Laws in Canada  </dc:title>
  <dc:creator>Ian Stedman</dc:creator>
  <cp:lastModifiedBy>Ian Stedman</cp:lastModifiedBy>
  <cp:revision>37</cp:revision>
  <cp:lastPrinted>2017-02-16T14:55:00Z</cp:lastPrinted>
  <dcterms:created xsi:type="dcterms:W3CDTF">2017-02-15T23:28:14Z</dcterms:created>
  <dcterms:modified xsi:type="dcterms:W3CDTF">2017-03-03T01:53:51Z</dcterms:modified>
</cp:coreProperties>
</file>